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Montserrat Bold" charset="1" panose="00000800000000000000"/>
      <p:regular r:id="rId30"/>
    </p:embeddedFont>
    <p:embeddedFont>
      <p:font typeface="Montserrat Ultra-Bold" charset="1" panose="00000900000000000000"/>
      <p:regular r:id="rId31"/>
    </p:embeddedFont>
    <p:embeddedFont>
      <p:font typeface="Montserrat Heavy" charset="1" panose="00000A00000000000000"/>
      <p:regular r:id="rId33"/>
    </p:embeddedFont>
    <p:embeddedFont>
      <p:font typeface="Open Sans Bold" charset="1" panose="020B0806030504020204"/>
      <p:regular r:id="rId35"/>
    </p:embeddedFont>
    <p:embeddedFont>
      <p:font typeface="Montserrat" charset="1" panose="00000500000000000000"/>
      <p:regular r:id="rId36"/>
    </p:embeddedFont>
    <p:embeddedFont>
      <p:font typeface="Arimo Bold" charset="1" panose="020B0704020202020204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notesSlides/notesSlide2.xml" Type="http://schemas.openxmlformats.org/officeDocument/2006/relationships/notesSlide"/><Relationship Id="rId33" Target="fonts/font33.fntdata" Type="http://schemas.openxmlformats.org/officeDocument/2006/relationships/font"/><Relationship Id="rId34" Target="notesSlides/notesSlide3.xml" Type="http://schemas.openxmlformats.org/officeDocument/2006/relationships/notes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Buenos días a todos nosotros somos trifecta. Mi equipo está conformado por Matías Gatica, Vicente Vallejos, y quien les habla, Francisca Sepúlveda. Hoy les presentaremos nuestra propuesta de proyecto, abordando los aspectos más relevantes, los cuales serán expuestos por cada uno de los integrantes del equipo.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Para dar un mejor contexto, Tinajas Rustic es un emprendimiento familiar con 5 años de experiencia en el rubro de la recreación y relajación, ubicado en la comuna de Peñaflor. Sus instalaciones incluyen tinajas con hidromasajes, sauna, piscina, baños y camarines privados, además de un quincho completamente equipado. A esto se suman amplias áreas verdes para el disfrute al aire libre y estacionamientos privados para mayor comodidad de los clientes.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BETO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VAGSuhxqKJo.mp4" Type="http://schemas.openxmlformats.org/officeDocument/2006/relationships/video"/><Relationship Id="rId4" Target="../media/VAGSuhxqKJo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18.png" Type="http://schemas.openxmlformats.org/officeDocument/2006/relationships/image"/><Relationship Id="rId12" Target="../media/image19.jpe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5A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93678">
            <a:off x="8661818" y="1897465"/>
            <a:ext cx="14781928" cy="10696741"/>
          </a:xfrm>
          <a:custGeom>
            <a:avLst/>
            <a:gdLst/>
            <a:ahLst/>
            <a:cxnLst/>
            <a:rect r="r" b="b" t="t" l="l"/>
            <a:pathLst>
              <a:path h="10696741" w="14781928">
                <a:moveTo>
                  <a:pt x="0" y="0"/>
                </a:moveTo>
                <a:lnTo>
                  <a:pt x="14781928" y="0"/>
                </a:lnTo>
                <a:lnTo>
                  <a:pt x="14781928" y="10696741"/>
                </a:lnTo>
                <a:lnTo>
                  <a:pt x="0" y="106967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342304">
            <a:off x="-4780674" y="482139"/>
            <a:ext cx="8802070" cy="5889385"/>
          </a:xfrm>
          <a:custGeom>
            <a:avLst/>
            <a:gdLst/>
            <a:ahLst/>
            <a:cxnLst/>
            <a:rect r="r" b="b" t="t" l="l"/>
            <a:pathLst>
              <a:path h="5889385" w="8802070">
                <a:moveTo>
                  <a:pt x="0" y="0"/>
                </a:moveTo>
                <a:lnTo>
                  <a:pt x="8802070" y="0"/>
                </a:lnTo>
                <a:lnTo>
                  <a:pt x="8802070" y="5889384"/>
                </a:lnTo>
                <a:lnTo>
                  <a:pt x="0" y="58893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954174" y="8025493"/>
            <a:ext cx="3194581" cy="4114800"/>
          </a:xfrm>
          <a:custGeom>
            <a:avLst/>
            <a:gdLst/>
            <a:ahLst/>
            <a:cxnLst/>
            <a:rect r="r" b="b" t="t" l="l"/>
            <a:pathLst>
              <a:path h="4114800" w="3194581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9823534" y="-2625991"/>
            <a:ext cx="3194581" cy="4114800"/>
          </a:xfrm>
          <a:custGeom>
            <a:avLst/>
            <a:gdLst/>
            <a:ahLst/>
            <a:cxnLst/>
            <a:rect r="r" b="b" t="t" l="l"/>
            <a:pathLst>
              <a:path h="4114800" w="3194581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022823"/>
            <a:ext cx="14872679" cy="3450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30"/>
              </a:lnSpc>
            </a:pPr>
            <a:r>
              <a:rPr lang="en-US" sz="1166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TINAJAS RUSTIC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264885"/>
            <a:ext cx="9494213" cy="107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9"/>
              </a:lnSpc>
            </a:pPr>
            <a:r>
              <a:rPr lang="en-US" sz="2499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FRANCISCA SEPÚLVEDA</a:t>
            </a:r>
          </a:p>
          <a:p>
            <a:pPr algn="l">
              <a:lnSpc>
                <a:spcPts val="2899"/>
              </a:lnSpc>
            </a:pPr>
            <a:r>
              <a:rPr lang="en-US" sz="2499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MATIAS GATICA</a:t>
            </a:r>
          </a:p>
          <a:p>
            <a:pPr algn="l">
              <a:lnSpc>
                <a:spcPts val="2899"/>
              </a:lnSpc>
            </a:pPr>
            <a:r>
              <a:rPr lang="en-US" sz="2499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VICENTE VALLEJOS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740983"/>
            <a:ext cx="9494213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9"/>
              </a:lnSpc>
            </a:pPr>
            <a:r>
              <a:rPr lang="en-US" sz="2499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DOCENTE: IGNACIO VILLARROEL</a:t>
            </a:r>
          </a:p>
          <a:p>
            <a:pPr algn="l">
              <a:lnSpc>
                <a:spcPts val="2899"/>
              </a:lnSpc>
            </a:pPr>
            <a:r>
              <a:rPr lang="en-US" sz="2499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07 DE OCTUBRE 2024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924576" y="1028700"/>
            <a:ext cx="438849" cy="433363"/>
          </a:xfrm>
          <a:custGeom>
            <a:avLst/>
            <a:gdLst/>
            <a:ahLst/>
            <a:cxnLst/>
            <a:rect r="r" b="b" t="t" l="l"/>
            <a:pathLst>
              <a:path h="433363" w="438849">
                <a:moveTo>
                  <a:pt x="0" y="0"/>
                </a:moveTo>
                <a:lnTo>
                  <a:pt x="438848" y="0"/>
                </a:lnTo>
                <a:lnTo>
                  <a:pt x="438848" y="433363"/>
                </a:lnTo>
                <a:lnTo>
                  <a:pt x="0" y="4333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02607" y="1700188"/>
            <a:ext cx="5082787" cy="30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4"/>
              </a:lnSpc>
            </a:pPr>
            <a:r>
              <a:rPr lang="en-US" b="true" sz="21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TRIFECTA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5A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67240" y="1757918"/>
          <a:ext cx="7826163" cy="2399665"/>
        </p:xfrm>
        <a:graphic>
          <a:graphicData uri="http://schemas.openxmlformats.org/drawingml/2006/table">
            <a:tbl>
              <a:tblPr/>
              <a:tblGrid>
                <a:gridCol w="2683190"/>
                <a:gridCol w="2433191"/>
                <a:gridCol w="2709783"/>
              </a:tblGrid>
              <a:tr h="94263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Agosto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74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Septiembre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74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Octubre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745"/>
                    </a:solidFill>
                  </a:tcPr>
                </a:tc>
              </a:tr>
              <a:tr h="14570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$1.398.080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$2.824.872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$3.108.424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157791" y="2569900"/>
          <a:ext cx="6370983" cy="6900965"/>
        </p:xfrm>
        <a:graphic>
          <a:graphicData uri="http://schemas.openxmlformats.org/drawingml/2006/table">
            <a:tbl>
              <a:tblPr/>
              <a:tblGrid>
                <a:gridCol w="4360176"/>
                <a:gridCol w="2010806"/>
              </a:tblGrid>
              <a:tr h="870379">
                <a:tc gridSpan="2"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Costos de Infraestructura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74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Costos de Infraestructura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745"/>
                    </a:solidFill>
                  </a:tcPr>
                </a:tc>
              </a:tr>
              <a:tr h="127209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Notebook Lenovo IdeaPad 5 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$2.039.970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526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Firebase Hosting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0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Firebase Authentication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0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Firestore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209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Licencia de Microsoft 365 Family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$91.990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0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$2.131.960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443111" y="4673146"/>
            <a:ext cx="8700889" cy="5579445"/>
          </a:xfrm>
          <a:custGeom>
            <a:avLst/>
            <a:gdLst/>
            <a:ahLst/>
            <a:cxnLst/>
            <a:rect r="r" b="b" t="t" l="l"/>
            <a:pathLst>
              <a:path h="5579445" w="8700889">
                <a:moveTo>
                  <a:pt x="0" y="0"/>
                </a:moveTo>
                <a:lnTo>
                  <a:pt x="8700889" y="0"/>
                </a:lnTo>
                <a:lnTo>
                  <a:pt x="8700889" y="5579446"/>
                </a:lnTo>
                <a:lnTo>
                  <a:pt x="0" y="5579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34010" y="186293"/>
            <a:ext cx="401998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COSTOS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7913" y="1251313"/>
            <a:ext cx="2562463" cy="30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4"/>
              </a:lnSpc>
              <a:spcBef>
                <a:spcPct val="0"/>
              </a:spcBef>
            </a:pPr>
            <a:r>
              <a:rPr lang="en-US" b="true" sz="21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COSTOS POR MES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85931" y="2053659"/>
            <a:ext cx="2742843" cy="30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4"/>
              </a:lnSpc>
              <a:spcBef>
                <a:spcPct val="0"/>
              </a:spcBef>
            </a:pPr>
            <a:r>
              <a:rPr lang="en-US" b="true" sz="21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INVERSIÓN INICIAL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90385" y="4367134"/>
            <a:ext cx="2253615" cy="30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4"/>
              </a:lnSpc>
              <a:spcBef>
                <a:spcPct val="0"/>
              </a:spcBef>
            </a:pPr>
            <a:r>
              <a:rPr lang="en-US" b="true" sz="21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FLUJO DE CAJA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5A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053531" cy="10287000"/>
          </a:xfrm>
          <a:custGeom>
            <a:avLst/>
            <a:gdLst/>
            <a:ahLst/>
            <a:cxnLst/>
            <a:rect r="r" b="b" t="t" l="l"/>
            <a:pathLst>
              <a:path h="10287000" w="11053531">
                <a:moveTo>
                  <a:pt x="0" y="0"/>
                </a:moveTo>
                <a:lnTo>
                  <a:pt x="11053531" y="0"/>
                </a:lnTo>
                <a:lnTo>
                  <a:pt x="110535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07" t="0" r="-65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38889" y="3454271"/>
            <a:ext cx="3428167" cy="81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6"/>
              </a:lnSpc>
            </a:pPr>
            <a:r>
              <a:rPr lang="en-US" b="true" sz="28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DIAGRAMA CASO </a:t>
            </a:r>
          </a:p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b="true" sz="28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 USO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5A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5223352" cy="10287000"/>
          </a:xfrm>
          <a:custGeom>
            <a:avLst/>
            <a:gdLst/>
            <a:ahLst/>
            <a:cxnLst/>
            <a:rect r="r" b="b" t="t" l="l"/>
            <a:pathLst>
              <a:path h="10287000" w="15223352">
                <a:moveTo>
                  <a:pt x="0" y="0"/>
                </a:moveTo>
                <a:lnTo>
                  <a:pt x="15223352" y="0"/>
                </a:lnTo>
                <a:lnTo>
                  <a:pt x="152233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2" t="0" r="-374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23352" y="4339128"/>
            <a:ext cx="2782253" cy="80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b="true" sz="27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DIAGRAMA DE </a:t>
            </a:r>
          </a:p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b="true" sz="27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SECUENCIA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5A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890194" cy="10287000"/>
          </a:xfrm>
          <a:custGeom>
            <a:avLst/>
            <a:gdLst/>
            <a:ahLst/>
            <a:cxnLst/>
            <a:rect r="r" b="b" t="t" l="l"/>
            <a:pathLst>
              <a:path h="10287000" w="9890194">
                <a:moveTo>
                  <a:pt x="0" y="0"/>
                </a:moveTo>
                <a:lnTo>
                  <a:pt x="9890194" y="0"/>
                </a:lnTo>
                <a:lnTo>
                  <a:pt x="98901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529449" y="8314920"/>
            <a:ext cx="9525" cy="30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4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2649652" y="4679488"/>
            <a:ext cx="2564249" cy="930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0"/>
              </a:lnSpc>
            </a:pPr>
            <a:r>
              <a:rPr lang="en-US" b="true" sz="32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DIAGRAMA </a:t>
            </a:r>
          </a:p>
          <a:p>
            <a:pPr algn="ctr">
              <a:lnSpc>
                <a:spcPts val="3730"/>
              </a:lnSpc>
              <a:spcBef>
                <a:spcPct val="0"/>
              </a:spcBef>
            </a:pPr>
            <a:r>
              <a:rPr lang="en-US" b="true" sz="32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 CLASE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5A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188181" cy="10287000"/>
          </a:xfrm>
          <a:custGeom>
            <a:avLst/>
            <a:gdLst/>
            <a:ahLst/>
            <a:cxnLst/>
            <a:rect r="r" b="b" t="t" l="l"/>
            <a:pathLst>
              <a:path h="10287000" w="11188181">
                <a:moveTo>
                  <a:pt x="0" y="0"/>
                </a:moveTo>
                <a:lnTo>
                  <a:pt x="11188181" y="0"/>
                </a:lnTo>
                <a:lnTo>
                  <a:pt x="111881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4" t="0" r="-468" b="-478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01383" y="4842850"/>
            <a:ext cx="3841909" cy="707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2"/>
              </a:lnSpc>
              <a:spcBef>
                <a:spcPct val="0"/>
              </a:spcBef>
            </a:pPr>
            <a:r>
              <a:rPr lang="en-US" b="true" sz="24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DIAGRAMA DE COMPONENTES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5A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5099675" cy="10287000"/>
          </a:xfrm>
          <a:custGeom>
            <a:avLst/>
            <a:gdLst/>
            <a:ahLst/>
            <a:cxnLst/>
            <a:rect r="r" b="b" t="t" l="l"/>
            <a:pathLst>
              <a:path h="10287000" w="15099675">
                <a:moveTo>
                  <a:pt x="0" y="0"/>
                </a:moveTo>
                <a:lnTo>
                  <a:pt x="15099675" y="0"/>
                </a:lnTo>
                <a:lnTo>
                  <a:pt x="150996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3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743764" y="4532676"/>
            <a:ext cx="1808559" cy="61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4"/>
              </a:lnSpc>
            </a:pPr>
            <a:r>
              <a:rPr lang="en-US" b="true" sz="21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DIAGRAMA </a:t>
            </a:r>
          </a:p>
          <a:p>
            <a:pPr algn="ctr">
              <a:lnSpc>
                <a:spcPts val="2454"/>
              </a:lnSpc>
              <a:spcBef>
                <a:spcPct val="0"/>
              </a:spcBef>
            </a:pPr>
            <a:r>
              <a:rPr lang="en-US" b="true" sz="21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DESPLIEGUE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5A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834927" cy="10287000"/>
          </a:xfrm>
          <a:custGeom>
            <a:avLst/>
            <a:gdLst/>
            <a:ahLst/>
            <a:cxnLst/>
            <a:rect r="r" b="b" t="t" l="l"/>
            <a:pathLst>
              <a:path h="10287000" w="11834927">
                <a:moveTo>
                  <a:pt x="0" y="0"/>
                </a:moveTo>
                <a:lnTo>
                  <a:pt x="11834927" y="0"/>
                </a:lnTo>
                <a:lnTo>
                  <a:pt x="118349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17391" y="4532676"/>
            <a:ext cx="3841909" cy="80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b="true" sz="27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DIAGRAMA DE</a:t>
            </a:r>
          </a:p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b="true" sz="27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OBJETOS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405A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746802" y="2002735"/>
          <a:ext cx="14794396" cy="7608570"/>
        </p:xfrm>
        <a:graphic>
          <a:graphicData uri="http://schemas.openxmlformats.org/drawingml/2006/table">
            <a:tbl>
              <a:tblPr/>
              <a:tblGrid>
                <a:gridCol w="2871225"/>
                <a:gridCol w="6624608"/>
                <a:gridCol w="5298563"/>
              </a:tblGrid>
              <a:tr h="82032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TIPO DE PRUEBA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74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DEFINICIONES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74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FASE DEL PROCESO DE DESARROLLO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745"/>
                    </a:solidFill>
                  </a:tcPr>
                </a:tc>
              </a:tr>
              <a:tr h="15201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Pruebas Unitarias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8D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Permite verificar la funcionalidad y estructura de cada componente individualmente del que ha sido codificado.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8D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Construcción del Sistema informática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8DE4"/>
                    </a:solidFill>
                  </a:tcPr>
                </a:tc>
              </a:tr>
              <a:tr h="15201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Pruebas Integración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8D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Permite verificar el correcto ensamblaje entre los distintos módulos que componen el sistema desarrollado.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8D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Construcción del Sistema informática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8DE4"/>
                    </a:solidFill>
                  </a:tcPr>
                </a:tc>
              </a:tr>
              <a:tr h="15201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Pruebas de Aceptación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8D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usuario final detecta los posibles errores que se encuentran sobre el producto terminado e integrado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8D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Fase de Implantación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8DE4"/>
                    </a:solidFill>
                  </a:tcPr>
                </a:tc>
              </a:tr>
              <a:tr h="22276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Pruebas de Regresión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8D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Son pruebas que consisten en probar un sistema que ha sido analizado previamente para asegurar que no se haya introducido algún tipo de defecto como resultado de cambios realizados.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8D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Fase de puesta en marcha.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8DE4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528398" y="500062"/>
            <a:ext cx="861682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PLAN DE PRUEBA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5A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810" y="565093"/>
            <a:ext cx="8218737" cy="7443572"/>
          </a:xfrm>
          <a:custGeom>
            <a:avLst/>
            <a:gdLst/>
            <a:ahLst/>
            <a:cxnLst/>
            <a:rect r="r" b="b" t="t" l="l"/>
            <a:pathLst>
              <a:path h="7443572" w="8218737">
                <a:moveTo>
                  <a:pt x="0" y="0"/>
                </a:moveTo>
                <a:lnTo>
                  <a:pt x="8218737" y="0"/>
                </a:lnTo>
                <a:lnTo>
                  <a:pt x="8218737" y="7443572"/>
                </a:lnTo>
                <a:lnTo>
                  <a:pt x="0" y="7443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008665"/>
            <a:ext cx="8208927" cy="2278335"/>
          </a:xfrm>
          <a:custGeom>
            <a:avLst/>
            <a:gdLst/>
            <a:ahLst/>
            <a:cxnLst/>
            <a:rect r="r" b="b" t="t" l="l"/>
            <a:pathLst>
              <a:path h="2278335" w="8208927">
                <a:moveTo>
                  <a:pt x="0" y="0"/>
                </a:moveTo>
                <a:lnTo>
                  <a:pt x="8208927" y="0"/>
                </a:lnTo>
                <a:lnTo>
                  <a:pt x="8208927" y="2278335"/>
                </a:lnTo>
                <a:lnTo>
                  <a:pt x="0" y="2278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025129" y="4614862"/>
            <a:ext cx="926287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CASOS DE PRUEBA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5A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64" t="0" r="264" b="0"/>
          <a:stretch>
            <a:fillRect/>
          </a:stretch>
        </p:blipFill>
        <p:spPr>
          <a:xfrm flipH="false" flipV="false" rot="0">
            <a:off x="381843" y="781467"/>
            <a:ext cx="17624846" cy="8720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5A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429685" y="-2993132"/>
            <a:ext cx="4432851" cy="5709761"/>
          </a:xfrm>
          <a:custGeom>
            <a:avLst/>
            <a:gdLst/>
            <a:ahLst/>
            <a:cxnLst/>
            <a:rect r="r" b="b" t="t" l="l"/>
            <a:pathLst>
              <a:path h="5709761" w="4432851">
                <a:moveTo>
                  <a:pt x="0" y="0"/>
                </a:moveTo>
                <a:lnTo>
                  <a:pt x="4432850" y="0"/>
                </a:lnTo>
                <a:lnTo>
                  <a:pt x="4432850" y="5709760"/>
                </a:lnTo>
                <a:lnTo>
                  <a:pt x="0" y="5709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184679">
            <a:off x="-3012117" y="315210"/>
            <a:ext cx="4432851" cy="5709761"/>
          </a:xfrm>
          <a:custGeom>
            <a:avLst/>
            <a:gdLst/>
            <a:ahLst/>
            <a:cxnLst/>
            <a:rect r="r" b="b" t="t" l="l"/>
            <a:pathLst>
              <a:path h="5709761" w="4432851">
                <a:moveTo>
                  <a:pt x="0" y="0"/>
                </a:moveTo>
                <a:lnTo>
                  <a:pt x="4432851" y="0"/>
                </a:lnTo>
                <a:lnTo>
                  <a:pt x="4432851" y="5709760"/>
                </a:lnTo>
                <a:lnTo>
                  <a:pt x="0" y="5709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24576" y="595337"/>
            <a:ext cx="438849" cy="433363"/>
          </a:xfrm>
          <a:custGeom>
            <a:avLst/>
            <a:gdLst/>
            <a:ahLst/>
            <a:cxnLst/>
            <a:rect r="r" b="b" t="t" l="l"/>
            <a:pathLst>
              <a:path h="433363" w="438849">
                <a:moveTo>
                  <a:pt x="0" y="0"/>
                </a:moveTo>
                <a:lnTo>
                  <a:pt x="438848" y="0"/>
                </a:lnTo>
                <a:lnTo>
                  <a:pt x="438848" y="433363"/>
                </a:lnTo>
                <a:lnTo>
                  <a:pt x="0" y="433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27119" y="5400238"/>
            <a:ext cx="3035549" cy="3035549"/>
          </a:xfrm>
          <a:custGeom>
            <a:avLst/>
            <a:gdLst/>
            <a:ahLst/>
            <a:cxnLst/>
            <a:rect r="r" b="b" t="t" l="l"/>
            <a:pathLst>
              <a:path h="3035549" w="3035549">
                <a:moveTo>
                  <a:pt x="0" y="0"/>
                </a:moveTo>
                <a:lnTo>
                  <a:pt x="3035549" y="0"/>
                </a:lnTo>
                <a:lnTo>
                  <a:pt x="3035549" y="3035549"/>
                </a:lnTo>
                <a:lnTo>
                  <a:pt x="0" y="30355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27959" y="4892543"/>
            <a:ext cx="3227695" cy="3227695"/>
          </a:xfrm>
          <a:custGeom>
            <a:avLst/>
            <a:gdLst/>
            <a:ahLst/>
            <a:cxnLst/>
            <a:rect r="r" b="b" t="t" l="l"/>
            <a:pathLst>
              <a:path h="3227695" w="3227695">
                <a:moveTo>
                  <a:pt x="0" y="0"/>
                </a:moveTo>
                <a:lnTo>
                  <a:pt x="3227695" y="0"/>
                </a:lnTo>
                <a:lnTo>
                  <a:pt x="3227695" y="3227695"/>
                </a:lnTo>
                <a:lnTo>
                  <a:pt x="0" y="32276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43530" y="3158119"/>
            <a:ext cx="4656200" cy="4656200"/>
          </a:xfrm>
          <a:custGeom>
            <a:avLst/>
            <a:gdLst/>
            <a:ahLst/>
            <a:cxnLst/>
            <a:rect r="r" b="b" t="t" l="l"/>
            <a:pathLst>
              <a:path h="4656200" w="4656200">
                <a:moveTo>
                  <a:pt x="0" y="0"/>
                </a:moveTo>
                <a:lnTo>
                  <a:pt x="4656200" y="0"/>
                </a:lnTo>
                <a:lnTo>
                  <a:pt x="4656200" y="4656201"/>
                </a:lnTo>
                <a:lnTo>
                  <a:pt x="0" y="46562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2607" y="1309730"/>
            <a:ext cx="5082787" cy="30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4"/>
              </a:lnSpc>
            </a:pPr>
            <a:r>
              <a:rPr lang="en-US" b="true" sz="21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TRIFECTA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50210" y="8760862"/>
            <a:ext cx="1589365" cy="30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4"/>
              </a:lnSpc>
              <a:spcBef>
                <a:spcPct val="0"/>
              </a:spcBef>
            </a:pPr>
            <a:r>
              <a:rPr lang="en-US" b="true" sz="21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CONTEXTO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14573" y="8445312"/>
            <a:ext cx="2313980" cy="30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4"/>
              </a:lnSpc>
              <a:spcBef>
                <a:spcPct val="0"/>
              </a:spcBef>
            </a:pPr>
            <a:r>
              <a:rPr lang="en-US" b="true" sz="21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PROBLEMATICA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20945" y="8129763"/>
            <a:ext cx="1509474" cy="30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4"/>
              </a:lnSpc>
              <a:spcBef>
                <a:spcPct val="0"/>
              </a:spcBef>
            </a:pPr>
            <a:r>
              <a:rPr lang="en-US" b="true" sz="21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SOLUCION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41774" y="2548519"/>
            <a:ext cx="904767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TINAJAS RUSTIC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5A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95456">
            <a:off x="8562764" y="-4274966"/>
            <a:ext cx="4432851" cy="5709761"/>
          </a:xfrm>
          <a:custGeom>
            <a:avLst/>
            <a:gdLst/>
            <a:ahLst/>
            <a:cxnLst/>
            <a:rect r="r" b="b" t="t" l="l"/>
            <a:pathLst>
              <a:path h="5709761" w="4432851">
                <a:moveTo>
                  <a:pt x="0" y="0"/>
                </a:moveTo>
                <a:lnTo>
                  <a:pt x="4432851" y="0"/>
                </a:lnTo>
                <a:lnTo>
                  <a:pt x="4432851" y="5709760"/>
                </a:lnTo>
                <a:lnTo>
                  <a:pt x="0" y="5709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495456">
            <a:off x="-3237239" y="8005028"/>
            <a:ext cx="4432851" cy="5709761"/>
          </a:xfrm>
          <a:custGeom>
            <a:avLst/>
            <a:gdLst/>
            <a:ahLst/>
            <a:cxnLst/>
            <a:rect r="r" b="b" t="t" l="l"/>
            <a:pathLst>
              <a:path h="5709761" w="4432851">
                <a:moveTo>
                  <a:pt x="0" y="0"/>
                </a:moveTo>
                <a:lnTo>
                  <a:pt x="4432850" y="0"/>
                </a:lnTo>
                <a:lnTo>
                  <a:pt x="4432850" y="5709761"/>
                </a:lnTo>
                <a:lnTo>
                  <a:pt x="0" y="5709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093678">
            <a:off x="8661818" y="1897465"/>
            <a:ext cx="14781928" cy="10696741"/>
          </a:xfrm>
          <a:custGeom>
            <a:avLst/>
            <a:gdLst/>
            <a:ahLst/>
            <a:cxnLst/>
            <a:rect r="r" b="b" t="t" l="l"/>
            <a:pathLst>
              <a:path h="10696741" w="14781928">
                <a:moveTo>
                  <a:pt x="0" y="0"/>
                </a:moveTo>
                <a:lnTo>
                  <a:pt x="14781928" y="0"/>
                </a:lnTo>
                <a:lnTo>
                  <a:pt x="14781928" y="10696741"/>
                </a:lnTo>
                <a:lnTo>
                  <a:pt x="0" y="106967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93678">
            <a:off x="-6693109" y="-5629550"/>
            <a:ext cx="14781928" cy="10696741"/>
          </a:xfrm>
          <a:custGeom>
            <a:avLst/>
            <a:gdLst/>
            <a:ahLst/>
            <a:cxnLst/>
            <a:rect r="r" b="b" t="t" l="l"/>
            <a:pathLst>
              <a:path h="10696741" w="14781928">
                <a:moveTo>
                  <a:pt x="0" y="0"/>
                </a:moveTo>
                <a:lnTo>
                  <a:pt x="14781928" y="0"/>
                </a:lnTo>
                <a:lnTo>
                  <a:pt x="14781928" y="10696740"/>
                </a:lnTo>
                <a:lnTo>
                  <a:pt x="0" y="1069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66357" y="4373271"/>
            <a:ext cx="9997097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CONCLUSIÓN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55080" y="1816411"/>
            <a:ext cx="438849" cy="433363"/>
          </a:xfrm>
          <a:custGeom>
            <a:avLst/>
            <a:gdLst/>
            <a:ahLst/>
            <a:cxnLst/>
            <a:rect r="r" b="b" t="t" l="l"/>
            <a:pathLst>
              <a:path h="433363" w="438849">
                <a:moveTo>
                  <a:pt x="0" y="0"/>
                </a:moveTo>
                <a:lnTo>
                  <a:pt x="438849" y="0"/>
                </a:lnTo>
                <a:lnTo>
                  <a:pt x="438849" y="433363"/>
                </a:lnTo>
                <a:lnTo>
                  <a:pt x="0" y="4333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1238" y="1884843"/>
            <a:ext cx="5082787" cy="30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4"/>
              </a:lnSpc>
            </a:pPr>
            <a:r>
              <a:rPr lang="en-US" b="true" sz="21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TRIFECTA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5A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95456">
            <a:off x="8562764" y="-4274966"/>
            <a:ext cx="4432851" cy="5709761"/>
          </a:xfrm>
          <a:custGeom>
            <a:avLst/>
            <a:gdLst/>
            <a:ahLst/>
            <a:cxnLst/>
            <a:rect r="r" b="b" t="t" l="l"/>
            <a:pathLst>
              <a:path h="5709761" w="4432851">
                <a:moveTo>
                  <a:pt x="0" y="0"/>
                </a:moveTo>
                <a:lnTo>
                  <a:pt x="4432851" y="0"/>
                </a:lnTo>
                <a:lnTo>
                  <a:pt x="4432851" y="5709760"/>
                </a:lnTo>
                <a:lnTo>
                  <a:pt x="0" y="5709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495456">
            <a:off x="-3237239" y="8005028"/>
            <a:ext cx="4432851" cy="5709761"/>
          </a:xfrm>
          <a:custGeom>
            <a:avLst/>
            <a:gdLst/>
            <a:ahLst/>
            <a:cxnLst/>
            <a:rect r="r" b="b" t="t" l="l"/>
            <a:pathLst>
              <a:path h="5709761" w="4432851">
                <a:moveTo>
                  <a:pt x="0" y="0"/>
                </a:moveTo>
                <a:lnTo>
                  <a:pt x="4432850" y="0"/>
                </a:lnTo>
                <a:lnTo>
                  <a:pt x="4432850" y="5709761"/>
                </a:lnTo>
                <a:lnTo>
                  <a:pt x="0" y="5709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093678">
            <a:off x="8661818" y="1897465"/>
            <a:ext cx="14781928" cy="10696741"/>
          </a:xfrm>
          <a:custGeom>
            <a:avLst/>
            <a:gdLst/>
            <a:ahLst/>
            <a:cxnLst/>
            <a:rect r="r" b="b" t="t" l="l"/>
            <a:pathLst>
              <a:path h="10696741" w="14781928">
                <a:moveTo>
                  <a:pt x="0" y="0"/>
                </a:moveTo>
                <a:lnTo>
                  <a:pt x="14781928" y="0"/>
                </a:lnTo>
                <a:lnTo>
                  <a:pt x="14781928" y="10696741"/>
                </a:lnTo>
                <a:lnTo>
                  <a:pt x="0" y="106967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93678">
            <a:off x="-6693109" y="-5629550"/>
            <a:ext cx="14781928" cy="10696741"/>
          </a:xfrm>
          <a:custGeom>
            <a:avLst/>
            <a:gdLst/>
            <a:ahLst/>
            <a:cxnLst/>
            <a:rect r="r" b="b" t="t" l="l"/>
            <a:pathLst>
              <a:path h="10696741" w="14781928">
                <a:moveTo>
                  <a:pt x="0" y="0"/>
                </a:moveTo>
                <a:lnTo>
                  <a:pt x="14781928" y="0"/>
                </a:lnTo>
                <a:lnTo>
                  <a:pt x="14781928" y="10696740"/>
                </a:lnTo>
                <a:lnTo>
                  <a:pt x="0" y="1069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55317" y="3924300"/>
            <a:ext cx="10751652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GRACIAS POR SU ATENCIÓN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55080" y="1816411"/>
            <a:ext cx="438849" cy="433363"/>
          </a:xfrm>
          <a:custGeom>
            <a:avLst/>
            <a:gdLst/>
            <a:ahLst/>
            <a:cxnLst/>
            <a:rect r="r" b="b" t="t" l="l"/>
            <a:pathLst>
              <a:path h="433363" w="438849">
                <a:moveTo>
                  <a:pt x="0" y="0"/>
                </a:moveTo>
                <a:lnTo>
                  <a:pt x="438849" y="0"/>
                </a:lnTo>
                <a:lnTo>
                  <a:pt x="438849" y="433363"/>
                </a:lnTo>
                <a:lnTo>
                  <a:pt x="0" y="4333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1238" y="1884843"/>
            <a:ext cx="5082787" cy="30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4"/>
              </a:lnSpc>
            </a:pPr>
            <a:r>
              <a:rPr lang="en-US" b="true" sz="21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TRIFECTA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5A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24576" y="595337"/>
            <a:ext cx="438849" cy="433363"/>
          </a:xfrm>
          <a:custGeom>
            <a:avLst/>
            <a:gdLst/>
            <a:ahLst/>
            <a:cxnLst/>
            <a:rect r="r" b="b" t="t" l="l"/>
            <a:pathLst>
              <a:path h="433363" w="438849">
                <a:moveTo>
                  <a:pt x="0" y="0"/>
                </a:moveTo>
                <a:lnTo>
                  <a:pt x="438848" y="0"/>
                </a:lnTo>
                <a:lnTo>
                  <a:pt x="438848" y="433363"/>
                </a:lnTo>
                <a:lnTo>
                  <a:pt x="0" y="433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93678">
            <a:off x="8661818" y="1897465"/>
            <a:ext cx="14781928" cy="10696741"/>
          </a:xfrm>
          <a:custGeom>
            <a:avLst/>
            <a:gdLst/>
            <a:ahLst/>
            <a:cxnLst/>
            <a:rect r="r" b="b" t="t" l="l"/>
            <a:pathLst>
              <a:path h="10696741" w="14781928">
                <a:moveTo>
                  <a:pt x="0" y="0"/>
                </a:moveTo>
                <a:lnTo>
                  <a:pt x="14781928" y="0"/>
                </a:lnTo>
                <a:lnTo>
                  <a:pt x="14781928" y="10696741"/>
                </a:lnTo>
                <a:lnTo>
                  <a:pt x="0" y="106967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61941" y="6671575"/>
            <a:ext cx="2160345" cy="2160345"/>
          </a:xfrm>
          <a:custGeom>
            <a:avLst/>
            <a:gdLst/>
            <a:ahLst/>
            <a:cxnLst/>
            <a:rect r="r" b="b" t="t" l="l"/>
            <a:pathLst>
              <a:path h="2160345" w="2160345">
                <a:moveTo>
                  <a:pt x="0" y="0"/>
                </a:moveTo>
                <a:lnTo>
                  <a:pt x="2160345" y="0"/>
                </a:lnTo>
                <a:lnTo>
                  <a:pt x="2160345" y="2160345"/>
                </a:lnTo>
                <a:lnTo>
                  <a:pt x="0" y="216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44519" y="6456900"/>
            <a:ext cx="2335176" cy="2335176"/>
          </a:xfrm>
          <a:custGeom>
            <a:avLst/>
            <a:gdLst/>
            <a:ahLst/>
            <a:cxnLst/>
            <a:rect r="r" b="b" t="t" l="l"/>
            <a:pathLst>
              <a:path h="2335176" w="2335176">
                <a:moveTo>
                  <a:pt x="0" y="0"/>
                </a:moveTo>
                <a:lnTo>
                  <a:pt x="2335176" y="0"/>
                </a:lnTo>
                <a:lnTo>
                  <a:pt x="2335176" y="2335176"/>
                </a:lnTo>
                <a:lnTo>
                  <a:pt x="0" y="23351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46910" y="6544196"/>
            <a:ext cx="2160584" cy="2160584"/>
          </a:xfrm>
          <a:custGeom>
            <a:avLst/>
            <a:gdLst/>
            <a:ahLst/>
            <a:cxnLst/>
            <a:rect r="r" b="b" t="t" l="l"/>
            <a:pathLst>
              <a:path h="2160584" w="2160584">
                <a:moveTo>
                  <a:pt x="0" y="0"/>
                </a:moveTo>
                <a:lnTo>
                  <a:pt x="2160585" y="0"/>
                </a:lnTo>
                <a:lnTo>
                  <a:pt x="2160585" y="2160585"/>
                </a:lnTo>
                <a:lnTo>
                  <a:pt x="0" y="21605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17779" y="6398283"/>
            <a:ext cx="2433638" cy="2433638"/>
          </a:xfrm>
          <a:custGeom>
            <a:avLst/>
            <a:gdLst/>
            <a:ahLst/>
            <a:cxnLst/>
            <a:rect r="r" b="b" t="t" l="l"/>
            <a:pathLst>
              <a:path h="2433638" w="2433638">
                <a:moveTo>
                  <a:pt x="0" y="0"/>
                </a:moveTo>
                <a:lnTo>
                  <a:pt x="2433638" y="0"/>
                </a:lnTo>
                <a:lnTo>
                  <a:pt x="2433638" y="2433637"/>
                </a:lnTo>
                <a:lnTo>
                  <a:pt x="0" y="24336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50296" y="2142490"/>
            <a:ext cx="16626257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OBJETIVOS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2425" y="4457065"/>
            <a:ext cx="3364925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Incrementar la visibilidad en linea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02607" y="1309730"/>
            <a:ext cx="5082787" cy="30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4"/>
              </a:lnSpc>
            </a:pPr>
            <a:r>
              <a:rPr lang="en-US" b="true" sz="21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TRIFECTA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59651" y="4414837"/>
            <a:ext cx="3364925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Mejorar la Experiencia del cliente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08207" y="4414837"/>
            <a:ext cx="3364925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Expandir la distribución del servicio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44740" y="4171950"/>
            <a:ext cx="3364925" cy="192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Agilizar procesos operativos y gestión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8184679">
            <a:off x="-3012117" y="315210"/>
            <a:ext cx="4432851" cy="5709761"/>
          </a:xfrm>
          <a:custGeom>
            <a:avLst/>
            <a:gdLst/>
            <a:ahLst/>
            <a:cxnLst/>
            <a:rect r="r" b="b" t="t" l="l"/>
            <a:pathLst>
              <a:path h="5709761" w="4432851">
                <a:moveTo>
                  <a:pt x="0" y="0"/>
                </a:moveTo>
                <a:lnTo>
                  <a:pt x="4432851" y="0"/>
                </a:lnTo>
                <a:lnTo>
                  <a:pt x="4432851" y="5709760"/>
                </a:lnTo>
                <a:lnTo>
                  <a:pt x="0" y="57097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5A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37388">
            <a:off x="-3401193" y="-2955510"/>
            <a:ext cx="5222398" cy="6726743"/>
          </a:xfrm>
          <a:custGeom>
            <a:avLst/>
            <a:gdLst/>
            <a:ahLst/>
            <a:cxnLst/>
            <a:rect r="r" b="b" t="t" l="l"/>
            <a:pathLst>
              <a:path h="6726743" w="5222398">
                <a:moveTo>
                  <a:pt x="0" y="0"/>
                </a:moveTo>
                <a:lnTo>
                  <a:pt x="5222398" y="0"/>
                </a:lnTo>
                <a:lnTo>
                  <a:pt x="5222398" y="6726743"/>
                </a:lnTo>
                <a:lnTo>
                  <a:pt x="0" y="6726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06831">
            <a:off x="12560717" y="1065628"/>
            <a:ext cx="12485157" cy="9034714"/>
          </a:xfrm>
          <a:custGeom>
            <a:avLst/>
            <a:gdLst/>
            <a:ahLst/>
            <a:cxnLst/>
            <a:rect r="r" b="b" t="t" l="l"/>
            <a:pathLst>
              <a:path h="9034714" w="12485157">
                <a:moveTo>
                  <a:pt x="0" y="0"/>
                </a:moveTo>
                <a:lnTo>
                  <a:pt x="12485157" y="0"/>
                </a:lnTo>
                <a:lnTo>
                  <a:pt x="12485157" y="9034714"/>
                </a:lnTo>
                <a:lnTo>
                  <a:pt x="0" y="90347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57435" y="7256231"/>
            <a:ext cx="8595850" cy="6345300"/>
          </a:xfrm>
          <a:custGeom>
            <a:avLst/>
            <a:gdLst/>
            <a:ahLst/>
            <a:cxnLst/>
            <a:rect r="r" b="b" t="t" l="l"/>
            <a:pathLst>
              <a:path h="6345300" w="8595850">
                <a:moveTo>
                  <a:pt x="0" y="0"/>
                </a:moveTo>
                <a:lnTo>
                  <a:pt x="8595849" y="0"/>
                </a:lnTo>
                <a:lnTo>
                  <a:pt x="8595849" y="6345300"/>
                </a:lnTo>
                <a:lnTo>
                  <a:pt x="0" y="6345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8163" y="1586569"/>
            <a:ext cx="7649967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ESTADO DEL ARTE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069198" y="901443"/>
            <a:ext cx="438849" cy="433363"/>
          </a:xfrm>
          <a:custGeom>
            <a:avLst/>
            <a:gdLst/>
            <a:ahLst/>
            <a:cxnLst/>
            <a:rect r="r" b="b" t="t" l="l"/>
            <a:pathLst>
              <a:path h="433363" w="438849">
                <a:moveTo>
                  <a:pt x="0" y="0"/>
                </a:moveTo>
                <a:lnTo>
                  <a:pt x="438849" y="0"/>
                </a:lnTo>
                <a:lnTo>
                  <a:pt x="438849" y="433364"/>
                </a:lnTo>
                <a:lnTo>
                  <a:pt x="0" y="4333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18853" y="-1149279"/>
            <a:ext cx="4856597" cy="4856597"/>
          </a:xfrm>
          <a:custGeom>
            <a:avLst/>
            <a:gdLst/>
            <a:ahLst/>
            <a:cxnLst/>
            <a:rect r="r" b="b" t="t" l="l"/>
            <a:pathLst>
              <a:path h="4856597" w="4856597">
                <a:moveTo>
                  <a:pt x="0" y="0"/>
                </a:moveTo>
                <a:lnTo>
                  <a:pt x="4856597" y="0"/>
                </a:lnTo>
                <a:lnTo>
                  <a:pt x="4856597" y="4856597"/>
                </a:lnTo>
                <a:lnTo>
                  <a:pt x="0" y="48565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446050" y="230214"/>
            <a:ext cx="4078964" cy="4212754"/>
            <a:chOff x="0" y="0"/>
            <a:chExt cx="6350000" cy="65582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12"/>
              <a:stretch>
                <a:fillRect l="-27519" t="0" r="-27519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650922" y="966756"/>
            <a:ext cx="5082787" cy="312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4"/>
              </a:lnSpc>
            </a:pPr>
            <a:r>
              <a:rPr lang="en-US" sz="2116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TRIFECTA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709915" y="7350872"/>
            <a:ext cx="585911" cy="583781"/>
          </a:xfrm>
          <a:custGeom>
            <a:avLst/>
            <a:gdLst/>
            <a:ahLst/>
            <a:cxnLst/>
            <a:rect r="r" b="b" t="t" l="l"/>
            <a:pathLst>
              <a:path h="583781" w="585911">
                <a:moveTo>
                  <a:pt x="0" y="0"/>
                </a:moveTo>
                <a:lnTo>
                  <a:pt x="585911" y="0"/>
                </a:lnTo>
                <a:lnTo>
                  <a:pt x="585911" y="583781"/>
                </a:lnTo>
                <a:lnTo>
                  <a:pt x="0" y="5837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453729" y="7373523"/>
            <a:ext cx="4834235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de pagos integrada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709915" y="8001328"/>
            <a:ext cx="585911" cy="583781"/>
          </a:xfrm>
          <a:custGeom>
            <a:avLst/>
            <a:gdLst/>
            <a:ahLst/>
            <a:cxnLst/>
            <a:rect r="r" b="b" t="t" l="l"/>
            <a:pathLst>
              <a:path h="583781" w="585911">
                <a:moveTo>
                  <a:pt x="0" y="0"/>
                </a:moveTo>
                <a:lnTo>
                  <a:pt x="585911" y="0"/>
                </a:lnTo>
                <a:lnTo>
                  <a:pt x="585911" y="583780"/>
                </a:lnTo>
                <a:lnTo>
                  <a:pt x="0" y="5837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453923" y="8035827"/>
            <a:ext cx="7265551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Panel de administración para la empresa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22994" y="6561145"/>
            <a:ext cx="6115003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MODELO SOLUCIÓN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5A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83321">
            <a:off x="9176559" y="7820218"/>
            <a:ext cx="8802070" cy="5889385"/>
          </a:xfrm>
          <a:custGeom>
            <a:avLst/>
            <a:gdLst/>
            <a:ahLst/>
            <a:cxnLst/>
            <a:rect r="r" b="b" t="t" l="l"/>
            <a:pathLst>
              <a:path h="5889385" w="8802070">
                <a:moveTo>
                  <a:pt x="0" y="0"/>
                </a:moveTo>
                <a:lnTo>
                  <a:pt x="8802070" y="0"/>
                </a:lnTo>
                <a:lnTo>
                  <a:pt x="8802070" y="5889385"/>
                </a:lnTo>
                <a:lnTo>
                  <a:pt x="0" y="5889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875916" y="-1902535"/>
            <a:ext cx="3194581" cy="4114800"/>
          </a:xfrm>
          <a:custGeom>
            <a:avLst/>
            <a:gdLst/>
            <a:ahLst/>
            <a:cxnLst/>
            <a:rect r="r" b="b" t="t" l="l"/>
            <a:pathLst>
              <a:path h="4114800" w="3194581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78082" y="7170699"/>
            <a:ext cx="2495125" cy="2495125"/>
          </a:xfrm>
          <a:custGeom>
            <a:avLst/>
            <a:gdLst/>
            <a:ahLst/>
            <a:cxnLst/>
            <a:rect r="r" b="b" t="t" l="l"/>
            <a:pathLst>
              <a:path h="2495125" w="2495125">
                <a:moveTo>
                  <a:pt x="0" y="0"/>
                </a:moveTo>
                <a:lnTo>
                  <a:pt x="2495125" y="0"/>
                </a:lnTo>
                <a:lnTo>
                  <a:pt x="2495125" y="2495125"/>
                </a:lnTo>
                <a:lnTo>
                  <a:pt x="0" y="2495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6250" y="2130210"/>
            <a:ext cx="10659389" cy="6001236"/>
          </a:xfrm>
          <a:custGeom>
            <a:avLst/>
            <a:gdLst/>
            <a:ahLst/>
            <a:cxnLst/>
            <a:rect r="r" b="b" t="t" l="l"/>
            <a:pathLst>
              <a:path h="6001236" w="10659389">
                <a:moveTo>
                  <a:pt x="0" y="0"/>
                </a:moveTo>
                <a:lnTo>
                  <a:pt x="10659389" y="0"/>
                </a:lnTo>
                <a:lnTo>
                  <a:pt x="10659389" y="6001236"/>
                </a:lnTo>
                <a:lnTo>
                  <a:pt x="0" y="60012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33814" y="500062"/>
            <a:ext cx="1503935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METODOLOGÍA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64224" y="1925252"/>
            <a:ext cx="3361421" cy="40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56"/>
              </a:lnSpc>
              <a:spcBef>
                <a:spcPct val="0"/>
              </a:spcBef>
            </a:pPr>
            <a:r>
              <a:rPr lang="en-US" b="true" sz="2713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ENTREGABLES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43172" y="2373269"/>
            <a:ext cx="4074065" cy="234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6155" indent="-223078" lvl="1">
              <a:lnSpc>
                <a:spcPts val="3802"/>
              </a:lnSpc>
              <a:buAutoNum type="arabicPeriod" startAt="1"/>
            </a:pPr>
            <a:r>
              <a:rPr lang="en-US" b="true" sz="206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CHARTER</a:t>
            </a:r>
          </a:p>
          <a:p>
            <a:pPr algn="just" marL="446155" indent="-223078" lvl="1">
              <a:lnSpc>
                <a:spcPts val="3802"/>
              </a:lnSpc>
              <a:buAutoNum type="arabicPeriod" startAt="1"/>
            </a:pPr>
            <a:r>
              <a:rPr lang="en-US" b="true" sz="206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DAILY MEETING</a:t>
            </a:r>
          </a:p>
          <a:p>
            <a:pPr algn="just" marL="446155" indent="-223078" lvl="1">
              <a:lnSpc>
                <a:spcPts val="3802"/>
              </a:lnSpc>
              <a:buAutoNum type="arabicPeriod" startAt="1"/>
            </a:pPr>
            <a:r>
              <a:rPr lang="en-US" b="true" sz="206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SPRINT REVIEW</a:t>
            </a:r>
          </a:p>
          <a:p>
            <a:pPr algn="l" marL="446155" indent="-223078" lvl="1">
              <a:lnSpc>
                <a:spcPts val="3802"/>
              </a:lnSpc>
              <a:buAutoNum type="arabicPeriod" startAt="1"/>
            </a:pPr>
            <a:r>
              <a:rPr lang="en-US" b="true" sz="206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REUNION DE RETROSPECTIVA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5A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531908" cy="10287000"/>
          </a:xfrm>
          <a:custGeom>
            <a:avLst/>
            <a:gdLst/>
            <a:ahLst/>
            <a:cxnLst/>
            <a:rect r="r" b="b" t="t" l="l"/>
            <a:pathLst>
              <a:path h="10287000" w="7531908">
                <a:moveTo>
                  <a:pt x="0" y="0"/>
                </a:moveTo>
                <a:lnTo>
                  <a:pt x="7531908" y="0"/>
                </a:lnTo>
                <a:lnTo>
                  <a:pt x="75319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504214" y="3606041"/>
            <a:ext cx="5547481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true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PRODUCT </a:t>
            </a:r>
          </a:p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BACKLOG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5A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83321">
            <a:off x="9176559" y="7820218"/>
            <a:ext cx="8802070" cy="5889385"/>
          </a:xfrm>
          <a:custGeom>
            <a:avLst/>
            <a:gdLst/>
            <a:ahLst/>
            <a:cxnLst/>
            <a:rect r="r" b="b" t="t" l="l"/>
            <a:pathLst>
              <a:path h="5889385" w="8802070">
                <a:moveTo>
                  <a:pt x="0" y="0"/>
                </a:moveTo>
                <a:lnTo>
                  <a:pt x="8802070" y="0"/>
                </a:lnTo>
                <a:lnTo>
                  <a:pt x="8802070" y="5889385"/>
                </a:lnTo>
                <a:lnTo>
                  <a:pt x="0" y="5889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875916" y="-1902535"/>
            <a:ext cx="3194581" cy="4114800"/>
          </a:xfrm>
          <a:custGeom>
            <a:avLst/>
            <a:gdLst/>
            <a:ahLst/>
            <a:cxnLst/>
            <a:rect r="r" b="b" t="t" l="l"/>
            <a:pathLst>
              <a:path h="4114800" w="3194581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679881">
            <a:off x="9275698" y="1810955"/>
            <a:ext cx="1942864" cy="2849534"/>
          </a:xfrm>
          <a:custGeom>
            <a:avLst/>
            <a:gdLst/>
            <a:ahLst/>
            <a:cxnLst/>
            <a:rect r="r" b="b" t="t" l="l"/>
            <a:pathLst>
              <a:path h="2849534" w="1942864">
                <a:moveTo>
                  <a:pt x="0" y="0"/>
                </a:moveTo>
                <a:lnTo>
                  <a:pt x="1942864" y="0"/>
                </a:lnTo>
                <a:lnTo>
                  <a:pt x="1942864" y="2849534"/>
                </a:lnTo>
                <a:lnTo>
                  <a:pt x="0" y="2849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58540" y="601259"/>
            <a:ext cx="2914667" cy="2914667"/>
          </a:xfrm>
          <a:custGeom>
            <a:avLst/>
            <a:gdLst/>
            <a:ahLst/>
            <a:cxnLst/>
            <a:rect r="r" b="b" t="t" l="l"/>
            <a:pathLst>
              <a:path h="2914667" w="2914667">
                <a:moveTo>
                  <a:pt x="0" y="0"/>
                </a:moveTo>
                <a:lnTo>
                  <a:pt x="2914667" y="0"/>
                </a:lnTo>
                <a:lnTo>
                  <a:pt x="2914667" y="2914667"/>
                </a:lnTo>
                <a:lnTo>
                  <a:pt x="0" y="29146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1557338"/>
          <a:ext cx="7465203" cy="8134350"/>
        </p:xfrm>
        <a:graphic>
          <a:graphicData uri="http://schemas.openxmlformats.org/drawingml/2006/table">
            <a:tbl>
              <a:tblPr/>
              <a:tblGrid>
                <a:gridCol w="1254392"/>
                <a:gridCol w="1970248"/>
                <a:gridCol w="989485"/>
                <a:gridCol w="1338691"/>
                <a:gridCol w="1912387"/>
              </a:tblGrid>
              <a:tr h="100365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N° Epica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74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Historia de Usuario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74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Valor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74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Esfuerzo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74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N° SPRINT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745"/>
                    </a:solidFill>
                  </a:tcPr>
                </a:tc>
              </a:tr>
              <a:tr h="1003651">
                <a:tc rowSpan="4"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Épica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H1 Registro de usuario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b="true" sz="1599" strike="noStrike" u="non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Sprint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651"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Épica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H2 Inicio de Sesión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b="true" sz="1599" strike="noStrike" u="non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Sprint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0849"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Épica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H3 Recuperación de Contraseña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b="true" sz="1599" strike="noStrike" u="non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Sprint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0849"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Épica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H7 Gestión de Perfil de Usuario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b="true" sz="1599" strike="noStrike" u="non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Sprint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0849"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Épica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H8 Procesamiento de Pagos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b="true" sz="1599" strike="noStrike" u="non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Sprint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0849"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Épica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H5 Confirmación de reservas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b="true" sz="1599" strike="noStrike" u="non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Sprint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2433856" y="500062"/>
            <a:ext cx="1503935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HISTORIAS DE USUARIO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73779" y="5292671"/>
            <a:ext cx="6437502" cy="2962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02976" indent="-201488" lvl="1">
              <a:lnSpc>
                <a:spcPts val="3434"/>
              </a:lnSpc>
              <a:buAutoNum type="arabicPeriod" startAt="1"/>
            </a:pPr>
            <a:r>
              <a:rPr lang="en-US" b="true" sz="186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PASARELA DE PAGO COMPLETAMENTE INTEGRADA CON MEDIDAS DE SEGURIDAD</a:t>
            </a:r>
          </a:p>
          <a:p>
            <a:pPr algn="just" marL="402976" indent="-201488" lvl="1">
              <a:lnSpc>
                <a:spcPts val="3434"/>
              </a:lnSpc>
              <a:buAutoNum type="arabicPeriod" startAt="1"/>
            </a:pPr>
            <a:r>
              <a:rPr lang="en-US" b="true" sz="186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TODAS LAS TRANSACCIONES DEBEN REGISTRARSE CORRECTAMENTE Y SER VALIDADAS EN LA BASE DE DATOS.</a:t>
            </a:r>
          </a:p>
          <a:p>
            <a:pPr algn="just" marL="402976" indent="-201488" lvl="1">
              <a:lnSpc>
                <a:spcPts val="3434"/>
              </a:lnSpc>
              <a:buAutoNum type="arabicPeriod" startAt="1"/>
            </a:pPr>
            <a:r>
              <a:rPr lang="en-US" b="true" sz="186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 SISTEMA DEBE PASAR PRUEBAS DE SEGURIDAD Y  DE FUNCIONALIDAD.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28390" y="4330305"/>
            <a:ext cx="5830910" cy="40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56"/>
              </a:lnSpc>
              <a:spcBef>
                <a:spcPct val="0"/>
              </a:spcBef>
            </a:pPr>
            <a:r>
              <a:rPr lang="en-US" b="true" sz="2713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CRITERIOS DE ACEPTACIÓN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69023" y="4330305"/>
            <a:ext cx="5830910" cy="40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56"/>
              </a:lnSpc>
              <a:spcBef>
                <a:spcPct val="0"/>
              </a:spcBef>
            </a:pPr>
            <a:r>
              <a:rPr lang="en-US" b="true" sz="2713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H8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5A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796596"/>
            <a:ext cx="8622968" cy="3546196"/>
          </a:xfrm>
          <a:custGeom>
            <a:avLst/>
            <a:gdLst/>
            <a:ahLst/>
            <a:cxnLst/>
            <a:rect r="r" b="b" t="t" l="l"/>
            <a:pathLst>
              <a:path h="3546196" w="8622968">
                <a:moveTo>
                  <a:pt x="0" y="0"/>
                </a:moveTo>
                <a:lnTo>
                  <a:pt x="8622968" y="0"/>
                </a:lnTo>
                <a:lnTo>
                  <a:pt x="8622968" y="3546196"/>
                </a:lnTo>
                <a:lnTo>
                  <a:pt x="0" y="3546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538015" y="2796596"/>
          <a:ext cx="7315200" cy="5086350"/>
        </p:xfrm>
        <a:graphic>
          <a:graphicData uri="http://schemas.openxmlformats.org/drawingml/2006/table">
            <a:tbl>
              <a:tblPr/>
              <a:tblGrid>
                <a:gridCol w="1234742"/>
                <a:gridCol w="6080458"/>
              </a:tblGrid>
              <a:tr h="122840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62"/>
                        </a:lnSpc>
                        <a:defRPr/>
                      </a:pPr>
                      <a:r>
                        <a:rPr lang="en-US" sz="2116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N°70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62"/>
                        </a:lnSpc>
                        <a:defRPr/>
                      </a:pPr>
                      <a:r>
                        <a:rPr lang="en-US" sz="2116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Mala seguridad respecto a los datos sensibles de los clientes.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268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62"/>
                        </a:lnSpc>
                        <a:defRPr/>
                      </a:pPr>
                      <a:r>
                        <a:rPr lang="en-US" sz="2116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N°93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62"/>
                        </a:lnSpc>
                        <a:defRPr/>
                      </a:pPr>
                      <a:r>
                        <a:rPr lang="en-US" sz="2116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sistema podría volverse inestable o lento bajo una carga elevada de solicitudes de modificación.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8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62"/>
                        </a:lnSpc>
                        <a:defRPr/>
                      </a:pPr>
                      <a:r>
                        <a:rPr lang="en-US" sz="2116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N°101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62"/>
                        </a:lnSpc>
                        <a:defRPr/>
                      </a:pPr>
                      <a:r>
                        <a:rPr lang="en-US" sz="2116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sistema produce fallas al sobrecargarse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840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62"/>
                        </a:lnSpc>
                        <a:defRPr/>
                      </a:pPr>
                      <a:r>
                        <a:rPr lang="en-US" sz="2116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N°107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62"/>
                        </a:lnSpc>
                        <a:defRPr/>
                      </a:pPr>
                      <a:r>
                        <a:rPr lang="en-US" sz="2116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 sistema podría volverse inestable al manejar grandes volúmenes de datos.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6288695" y="500062"/>
            <a:ext cx="445417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RIESGOS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25137" y="2084706"/>
            <a:ext cx="4943884" cy="404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b="true" sz="28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TABLA DE CALCULOS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4811" y="2084706"/>
            <a:ext cx="4943884" cy="404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b="true" sz="28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RIESGOS A TRATAR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45323" y="7118405"/>
            <a:ext cx="4943884" cy="404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b="true" sz="28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COSTOS DE MITIGACIÓN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42872" y="7770544"/>
            <a:ext cx="4943884" cy="404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b="true" sz="2816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$297.232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5A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8464" y="2166275"/>
            <a:ext cx="17491073" cy="7936574"/>
          </a:xfrm>
          <a:custGeom>
            <a:avLst/>
            <a:gdLst/>
            <a:ahLst/>
            <a:cxnLst/>
            <a:rect r="r" b="b" t="t" l="l"/>
            <a:pathLst>
              <a:path h="7936574" w="17491073">
                <a:moveTo>
                  <a:pt x="0" y="0"/>
                </a:moveTo>
                <a:lnTo>
                  <a:pt x="17491072" y="0"/>
                </a:lnTo>
                <a:lnTo>
                  <a:pt x="17491072" y="7936575"/>
                </a:lnTo>
                <a:lnTo>
                  <a:pt x="0" y="7936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83762" y="190634"/>
            <a:ext cx="2605774" cy="2409556"/>
          </a:xfrm>
          <a:custGeom>
            <a:avLst/>
            <a:gdLst/>
            <a:ahLst/>
            <a:cxnLst/>
            <a:rect r="r" b="b" t="t" l="l"/>
            <a:pathLst>
              <a:path h="2409556" w="2605774">
                <a:moveTo>
                  <a:pt x="0" y="0"/>
                </a:moveTo>
                <a:lnTo>
                  <a:pt x="2605774" y="0"/>
                </a:lnTo>
                <a:lnTo>
                  <a:pt x="2605774" y="2409557"/>
                </a:lnTo>
                <a:lnTo>
                  <a:pt x="0" y="24095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71512"/>
            <a:ext cx="7182421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37"/>
              </a:lnSpc>
              <a:spcBef>
                <a:spcPct val="0"/>
              </a:spcBef>
            </a:pPr>
            <a:r>
              <a:rPr lang="en-US" b="true" sz="4864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BURNDOWN CHART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DAF2szqKEuw</dc:identifier>
  <dcterms:modified xsi:type="dcterms:W3CDTF">2011-08-01T06:04:30Z</dcterms:modified>
  <cp:revision>1</cp:revision>
  <dc:title>Presentación Propuesta de Proyecto Minimalista Gradiente Azul</dc:title>
</cp:coreProperties>
</file>